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0"/>
    <p:sldId id="257" r:id="rId41"/>
    <p:sldId id="258" r:id="rId42"/>
    <p:sldId id="259" r:id="rId43"/>
    <p:sldId id="260" r:id="rId44"/>
    <p:sldId id="261" r:id="rId45"/>
    <p:sldId id="262" r:id="rId46"/>
    <p:sldId id="263" r:id="rId47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" charset="1" panose="00000000000000000000"/>
      <p:regular r:id="rId10"/>
    </p:embeddedFont>
    <p:embeddedFont>
      <p:font typeface="Open Sans Bold" charset="1" panose="00000000000000000000"/>
      <p:regular r:id="rId11"/>
    </p:embeddedFont>
    <p:embeddedFont>
      <p:font typeface="Open Sans Italics" charset="1" panose="00000000000000000000"/>
      <p:regular r:id="rId12"/>
    </p:embeddedFont>
    <p:embeddedFont>
      <p:font typeface="Open Sans Bold Italics" charset="1" panose="00000000000000000000"/>
      <p:regular r:id="rId13"/>
    </p:embeddedFont>
    <p:embeddedFont>
      <p:font typeface="Open Sans Light" charset="1" panose="00000000000000000000"/>
      <p:regular r:id="rId14"/>
    </p:embeddedFont>
    <p:embeddedFont>
      <p:font typeface="Open Sans Light Italics" charset="1" panose="00000000000000000000"/>
      <p:regular r:id="rId15"/>
    </p:embeddedFont>
    <p:embeddedFont>
      <p:font typeface="Open Sans Medium" charset="1" panose="00000000000000000000"/>
      <p:regular r:id="rId16"/>
    </p:embeddedFont>
    <p:embeddedFont>
      <p:font typeface="Open Sans Medium Italics" charset="1" panose="00000000000000000000"/>
      <p:regular r:id="rId17"/>
    </p:embeddedFont>
    <p:embeddedFont>
      <p:font typeface="Open Sans Semi-Bold" charset="1" panose="00000000000000000000"/>
      <p:regular r:id="rId18"/>
    </p:embeddedFont>
    <p:embeddedFont>
      <p:font typeface="Open Sans Semi-Bold Italics" charset="1" panose="00000000000000000000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  <p:embeddedFont>
      <p:font typeface="Montserrat" charset="1" panose="00000500000000000000"/>
      <p:regular r:id="rId22"/>
    </p:embeddedFont>
    <p:embeddedFont>
      <p:font typeface="Montserrat Bold" charset="1" panose="00000800000000000000"/>
      <p:regular r:id="rId23"/>
    </p:embeddedFont>
    <p:embeddedFont>
      <p:font typeface="Montserrat Italics" charset="1" panose="00000500000000000000"/>
      <p:regular r:id="rId24"/>
    </p:embeddedFont>
    <p:embeddedFont>
      <p:font typeface="Montserrat Bold Italics" charset="1" panose="00000800000000000000"/>
      <p:regular r:id="rId25"/>
    </p:embeddedFont>
    <p:embeddedFont>
      <p:font typeface="Montserrat Thin" charset="1" panose="00000300000000000000"/>
      <p:regular r:id="rId26"/>
    </p:embeddedFont>
    <p:embeddedFont>
      <p:font typeface="Montserrat Thin Italics" charset="1" panose="00000300000000000000"/>
      <p:regular r:id="rId27"/>
    </p:embeddedFont>
    <p:embeddedFont>
      <p:font typeface="Montserrat Extra-Light" charset="1" panose="00000300000000000000"/>
      <p:regular r:id="rId28"/>
    </p:embeddedFont>
    <p:embeddedFont>
      <p:font typeface="Montserrat Extra-Light Italics" charset="1" panose="00000300000000000000"/>
      <p:regular r:id="rId29"/>
    </p:embeddedFont>
    <p:embeddedFont>
      <p:font typeface="Montserrat Light" charset="1" panose="00000400000000000000"/>
      <p:regular r:id="rId30"/>
    </p:embeddedFont>
    <p:embeddedFont>
      <p:font typeface="Montserrat Light Italics" charset="1" panose="00000400000000000000"/>
      <p:regular r:id="rId31"/>
    </p:embeddedFont>
    <p:embeddedFont>
      <p:font typeface="Montserrat Medium" charset="1" panose="00000600000000000000"/>
      <p:regular r:id="rId32"/>
    </p:embeddedFont>
    <p:embeddedFont>
      <p:font typeface="Montserrat Medium Italics" charset="1" panose="00000600000000000000"/>
      <p:regular r:id="rId33"/>
    </p:embeddedFont>
    <p:embeddedFont>
      <p:font typeface="Montserrat Semi-Bold" charset="1" panose="00000700000000000000"/>
      <p:regular r:id="rId34"/>
    </p:embeddedFont>
    <p:embeddedFont>
      <p:font typeface="Montserrat Semi-Bold Italics" charset="1" panose="00000700000000000000"/>
      <p:regular r:id="rId35"/>
    </p:embeddedFont>
    <p:embeddedFont>
      <p:font typeface="Montserrat Ultra-Bold" charset="1" panose="00000900000000000000"/>
      <p:regular r:id="rId36"/>
    </p:embeddedFont>
    <p:embeddedFont>
      <p:font typeface="Montserrat Ultra-Bold Italics" charset="1" panose="00000900000000000000"/>
      <p:regular r:id="rId37"/>
    </p:embeddedFont>
    <p:embeddedFont>
      <p:font typeface="Montserrat Heavy" charset="1" panose="00000A00000000000000"/>
      <p:regular r:id="rId38"/>
    </p:embeddedFont>
    <p:embeddedFont>
      <p:font typeface="Montserrat Heavy Italics" charset="1" panose="00000A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slides/slide1.xml" Type="http://schemas.openxmlformats.org/officeDocument/2006/relationships/slide"/><Relationship Id="rId41" Target="slides/slide2.xml" Type="http://schemas.openxmlformats.org/officeDocument/2006/relationships/slide"/><Relationship Id="rId42" Target="slides/slide3.xml" Type="http://schemas.openxmlformats.org/officeDocument/2006/relationships/slide"/><Relationship Id="rId43" Target="slides/slide4.xml" Type="http://schemas.openxmlformats.org/officeDocument/2006/relationships/slide"/><Relationship Id="rId44" Target="slides/slide5.xml" Type="http://schemas.openxmlformats.org/officeDocument/2006/relationships/slide"/><Relationship Id="rId45" Target="slides/slide6.xml" Type="http://schemas.openxmlformats.org/officeDocument/2006/relationships/slide"/><Relationship Id="rId46" Target="slides/slide7.xml" Type="http://schemas.openxmlformats.org/officeDocument/2006/relationships/slide"/><Relationship Id="rId47" Target="slides/slide8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svg>
</file>

<file path=ppt/media/image3.png>
</file>

<file path=ppt/media/image4.png>
</file>

<file path=ppt/media/image5.svg>
</file>

<file path=ppt/media/image6.jpeg>
</file>

<file path=ppt/media/image7.png>
</file>

<file path=ppt/media/image8.sv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10072462" y="2598859"/>
            <a:ext cx="7970609" cy="4941778"/>
          </a:xfrm>
          <a:custGeom>
            <a:avLst/>
            <a:gdLst/>
            <a:ahLst/>
            <a:cxnLst/>
            <a:rect r="r" b="b" t="t" l="l"/>
            <a:pathLst>
              <a:path h="4941778" w="7970609">
                <a:moveTo>
                  <a:pt x="7970609" y="0"/>
                </a:moveTo>
                <a:lnTo>
                  <a:pt x="0" y="0"/>
                </a:lnTo>
                <a:lnTo>
                  <a:pt x="0" y="4941778"/>
                </a:lnTo>
                <a:lnTo>
                  <a:pt x="7970609" y="4941778"/>
                </a:lnTo>
                <a:lnTo>
                  <a:pt x="797060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8462" y="761689"/>
            <a:ext cx="929720" cy="858203"/>
          </a:xfrm>
          <a:custGeom>
            <a:avLst/>
            <a:gdLst/>
            <a:ahLst/>
            <a:cxnLst/>
            <a:rect r="r" b="b" t="t" l="l"/>
            <a:pathLst>
              <a:path h="858203" w="929720">
                <a:moveTo>
                  <a:pt x="0" y="0"/>
                </a:moveTo>
                <a:lnTo>
                  <a:pt x="929719" y="0"/>
                </a:lnTo>
                <a:lnTo>
                  <a:pt x="929719" y="858203"/>
                </a:lnTo>
                <a:lnTo>
                  <a:pt x="0" y="8582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72544" y="2155098"/>
            <a:ext cx="7393322" cy="5829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1519"/>
              </a:lnSpc>
            </a:pPr>
            <a:r>
              <a:rPr lang="en-US" sz="9600">
                <a:solidFill>
                  <a:srgbClr val="1C402E"/>
                </a:solidFill>
                <a:latin typeface="Montserrat"/>
              </a:rPr>
              <a:t>CityLink Rideshare Hub </a:t>
            </a:r>
          </a:p>
          <a:p>
            <a:pPr>
              <a:lnSpc>
                <a:spcPts val="11519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08462" y="7816120"/>
            <a:ext cx="6717999" cy="1682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00"/>
              </a:lnSpc>
            </a:pPr>
            <a:r>
              <a:rPr lang="en-US" sz="2000" spc="68">
                <a:solidFill>
                  <a:srgbClr val="1C402E"/>
                </a:solidFill>
                <a:latin typeface="Montserrat Bold"/>
              </a:rPr>
              <a:t>PRESENTED BY: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08462" y="8383663"/>
            <a:ext cx="6380303" cy="2341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22"/>
              </a:lnSpc>
            </a:pPr>
            <a:r>
              <a:rPr lang="en-US" sz="2659">
                <a:solidFill>
                  <a:srgbClr val="1C402E"/>
                </a:solidFill>
                <a:latin typeface="Open Sans"/>
              </a:rPr>
              <a:t>Monisha Patro</a:t>
            </a:r>
          </a:p>
          <a:p>
            <a:pPr>
              <a:lnSpc>
                <a:spcPts val="3722"/>
              </a:lnSpc>
            </a:pPr>
            <a:r>
              <a:rPr lang="en-US" sz="2659">
                <a:solidFill>
                  <a:srgbClr val="1C402E"/>
                </a:solidFill>
                <a:latin typeface="Open Sans"/>
              </a:rPr>
              <a:t>Manikanta Kodandapani Naidu, Siddharth Gosawi </a:t>
            </a:r>
          </a:p>
          <a:p>
            <a:pPr>
              <a:lnSpc>
                <a:spcPts val="3722"/>
              </a:lnSpc>
            </a:pPr>
          </a:p>
          <a:p>
            <a:pPr>
              <a:lnSpc>
                <a:spcPts val="3722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407075" y="906326"/>
            <a:ext cx="2451190" cy="540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41"/>
              </a:lnSpc>
              <a:spcBef>
                <a:spcPct val="0"/>
              </a:spcBef>
            </a:pPr>
            <a:r>
              <a:rPr lang="en-US" sz="1601">
                <a:solidFill>
                  <a:srgbClr val="1C402E"/>
                </a:solidFill>
                <a:latin typeface="Montserrat"/>
              </a:rPr>
              <a:t>INDIANA UNIVERSITY BLOOMINGTON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62604" y="1160400"/>
            <a:ext cx="9806604" cy="10293191"/>
          </a:xfrm>
          <a:custGeom>
            <a:avLst/>
            <a:gdLst/>
            <a:ahLst/>
            <a:cxnLst/>
            <a:rect r="r" b="b" t="t" l="l"/>
            <a:pathLst>
              <a:path h="10293191" w="9806604">
                <a:moveTo>
                  <a:pt x="0" y="0"/>
                </a:moveTo>
                <a:lnTo>
                  <a:pt x="9806604" y="0"/>
                </a:lnTo>
                <a:lnTo>
                  <a:pt x="9806604" y="10293191"/>
                </a:lnTo>
                <a:lnTo>
                  <a:pt x="0" y="102931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30410" y="2950067"/>
            <a:ext cx="3573759" cy="8556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737"/>
              </a:lnSpc>
              <a:spcBef>
                <a:spcPct val="0"/>
              </a:spcBef>
            </a:pPr>
            <a:r>
              <a:rPr lang="en-US" sz="5614">
                <a:solidFill>
                  <a:srgbClr val="FFFAF4"/>
                </a:solidFill>
                <a:latin typeface="Montserrat"/>
              </a:rPr>
              <a:t>Contents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653688" y="978789"/>
            <a:ext cx="6024896" cy="8329422"/>
            <a:chOff x="0" y="0"/>
            <a:chExt cx="8033195" cy="1110589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57150"/>
              <a:ext cx="8033195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80"/>
                </a:lnSpc>
              </a:pPr>
              <a:r>
                <a:rPr lang="en-US" sz="2700" u="sng">
                  <a:solidFill>
                    <a:srgbClr val="1C402E"/>
                  </a:solidFill>
                  <a:latin typeface="Open Sans"/>
                </a:rPr>
                <a:t>Introduction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999084"/>
              <a:ext cx="8033195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80"/>
                </a:lnSpc>
              </a:pPr>
              <a:r>
                <a:rPr lang="en-US" sz="2700">
                  <a:solidFill>
                    <a:srgbClr val="1C402E"/>
                  </a:solidFill>
                  <a:latin typeface="Open Sans"/>
                </a:rPr>
                <a:t>Scope of the Project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055317"/>
              <a:ext cx="8033195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80"/>
                </a:lnSpc>
              </a:pPr>
              <a:r>
                <a:rPr lang="en-US" sz="2700">
                  <a:solidFill>
                    <a:srgbClr val="1C402E"/>
                  </a:solidFill>
                  <a:latin typeface="Open Sans"/>
                </a:rPr>
                <a:t>Impact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111551"/>
              <a:ext cx="8033195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80"/>
                </a:lnSpc>
              </a:pPr>
              <a:r>
                <a:rPr lang="en-US" sz="2700">
                  <a:solidFill>
                    <a:srgbClr val="1C402E"/>
                  </a:solidFill>
                  <a:latin typeface="Open Sans"/>
                </a:rPr>
                <a:t>Tech Stack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5224018"/>
              <a:ext cx="8033195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80"/>
                </a:lnSpc>
              </a:pPr>
              <a:r>
                <a:rPr lang="en-US" sz="2700">
                  <a:solidFill>
                    <a:srgbClr val="1C402E"/>
                  </a:solidFill>
                  <a:latin typeface="Open Sans"/>
                </a:rPr>
                <a:t>Limitations and Fututre Scope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7336485"/>
              <a:ext cx="8033195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80"/>
                </a:lnSpc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6280252"/>
              <a:ext cx="8033195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80"/>
                </a:lnSpc>
              </a:pP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4167784"/>
              <a:ext cx="8033195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80"/>
                </a:lnSpc>
              </a:pPr>
              <a:r>
                <a:rPr lang="en-US" sz="2700" u="sng">
                  <a:solidFill>
                    <a:srgbClr val="1C402E"/>
                  </a:solidFill>
                  <a:latin typeface="Open Sans"/>
                </a:rPr>
                <a:t>Target Audience 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9448953"/>
              <a:ext cx="8033195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80"/>
                </a:lnSpc>
              </a:pP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0505186"/>
              <a:ext cx="8033195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80"/>
                </a:lnSpc>
              </a:pP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8392719"/>
              <a:ext cx="8033195" cy="6007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8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4569798" y="0"/>
            <a:ext cx="15967855" cy="10875523"/>
            <a:chOff x="0" y="0"/>
            <a:chExt cx="5475623" cy="372938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blipFill>
              <a:blip r:embed="rId2"/>
              <a:stretch>
                <a:fillRect l="-1065" t="0" r="-1065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78715" y="763353"/>
            <a:ext cx="7295048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1C402E"/>
                </a:solidFill>
                <a:latin typeface="Montserrat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78715" y="3999357"/>
            <a:ext cx="4121910" cy="3926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1"/>
              </a:lnSpc>
            </a:pPr>
            <a:r>
              <a:rPr lang="en-US" sz="2400">
                <a:solidFill>
                  <a:srgbClr val="1C402E"/>
                </a:solidFill>
                <a:latin typeface="Open Sans"/>
              </a:rPr>
              <a:t>CityLink Rideshare Hub is an innovative platform designed to make intercity travel more accessible, enjoyable, and sustainable by connecting drivers and passengers with similar travel routes.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8715" y="9134475"/>
            <a:ext cx="3760969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10"/>
              </a:lnSpc>
            </a:pPr>
            <a:r>
              <a:rPr lang="en-US" sz="2700" u="sng">
                <a:solidFill>
                  <a:srgbClr val="1C402E"/>
                </a:solidFill>
                <a:latin typeface="Open Sans"/>
              </a:rPr>
              <a:t>Back to Agenda</a:t>
            </a:r>
          </a:p>
        </p:txBody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3010793" y="2125428"/>
            <a:ext cx="15967855" cy="10875523"/>
            <a:chOff x="0" y="0"/>
            <a:chExt cx="5475623" cy="372938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475623" cy="3729384"/>
            </a:xfrm>
            <a:custGeom>
              <a:avLst/>
              <a:gdLst/>
              <a:ahLst/>
              <a:cxnLst/>
              <a:rect r="r" b="b" t="t" l="l"/>
              <a:pathLst>
                <a:path h="3729384" w="5475623">
                  <a:moveTo>
                    <a:pt x="3322462" y="3729384"/>
                  </a:moveTo>
                  <a:lnTo>
                    <a:pt x="0" y="3729384"/>
                  </a:lnTo>
                  <a:lnTo>
                    <a:pt x="2153161" y="0"/>
                  </a:lnTo>
                  <a:lnTo>
                    <a:pt x="5475623" y="0"/>
                  </a:lnTo>
                  <a:lnTo>
                    <a:pt x="3322462" y="3729384"/>
                  </a:lnTo>
                  <a:close/>
                </a:path>
              </a:pathLst>
            </a:custGeom>
            <a:solidFill>
              <a:srgbClr val="FF914D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819541" y="4090876"/>
            <a:ext cx="5167424" cy="5167424"/>
          </a:xfrm>
          <a:custGeom>
            <a:avLst/>
            <a:gdLst/>
            <a:ahLst/>
            <a:cxnLst/>
            <a:rect r="r" b="b" t="t" l="l"/>
            <a:pathLst>
              <a:path h="5167424" w="5167424">
                <a:moveTo>
                  <a:pt x="0" y="0"/>
                </a:moveTo>
                <a:lnTo>
                  <a:pt x="5167424" y="0"/>
                </a:lnTo>
                <a:lnTo>
                  <a:pt x="5167424" y="5167424"/>
                </a:lnTo>
                <a:lnTo>
                  <a:pt x="0" y="51674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2387907" y="2647648"/>
            <a:ext cx="5167424" cy="5167424"/>
          </a:xfrm>
          <a:custGeom>
            <a:avLst/>
            <a:gdLst/>
            <a:ahLst/>
            <a:cxnLst/>
            <a:rect r="r" b="b" t="t" l="l"/>
            <a:pathLst>
              <a:path h="5167424" w="5167424">
                <a:moveTo>
                  <a:pt x="0" y="0"/>
                </a:moveTo>
                <a:lnTo>
                  <a:pt x="5167424" y="0"/>
                </a:lnTo>
                <a:lnTo>
                  <a:pt x="5167424" y="5167424"/>
                </a:lnTo>
                <a:lnTo>
                  <a:pt x="0" y="51674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76198" y="5475977"/>
            <a:ext cx="5246370" cy="5246370"/>
            <a:chOff x="0" y="0"/>
            <a:chExt cx="3282950" cy="32829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282950" cy="3282950"/>
            </a:xfrm>
            <a:custGeom>
              <a:avLst/>
              <a:gdLst/>
              <a:ahLst/>
              <a:cxnLst/>
              <a:rect r="r" b="b" t="t" l="l"/>
              <a:pathLst>
                <a:path h="3282950" w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3282950"/>
                  </a:lnTo>
                  <a:lnTo>
                    <a:pt x="0" y="32829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25000" r="0" b="-25000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786914"/>
            <a:ext cx="9929816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1C402E"/>
                </a:solidFill>
                <a:latin typeface="Montserrat"/>
              </a:rPr>
              <a:t>Scope of Project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010793" y="990600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1C402E"/>
                </a:solidFill>
                <a:latin typeface="Open Sans"/>
              </a:rPr>
              <a:t>Back to Agenda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3107099" y="4090876"/>
            <a:ext cx="3729041" cy="1682219"/>
            <a:chOff x="0" y="0"/>
            <a:chExt cx="4972054" cy="2242959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9525"/>
              <a:ext cx="4972054" cy="5536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789892"/>
              <a:ext cx="4972054" cy="14530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52198" indent="-226099" lvl="1">
                <a:lnSpc>
                  <a:spcPts val="2932"/>
                </a:lnSpc>
                <a:buFont typeface="Arial"/>
                <a:buChar char="•"/>
              </a:pPr>
              <a:r>
                <a:rPr lang="en-US" sz="2094">
                  <a:solidFill>
                    <a:srgbClr val="FFFAF4"/>
                  </a:solidFill>
                  <a:latin typeface="Open Sans"/>
                </a:rPr>
                <a:t>Aiming to reduce carbon emissions through shared travel.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7378182" y="4559568"/>
            <a:ext cx="4050142" cy="3539594"/>
            <a:chOff x="0" y="0"/>
            <a:chExt cx="5400189" cy="4719459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5400189" cy="55361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0"/>
                </a:lnSpc>
                <a:spcBef>
                  <a:spcPct val="0"/>
                </a:spcBef>
              </a:pP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789892"/>
              <a:ext cx="5400189" cy="39295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52198" indent="-226099" lvl="1">
                <a:lnSpc>
                  <a:spcPts val="2932"/>
                </a:lnSpc>
                <a:buFont typeface="Arial"/>
                <a:buChar char="•"/>
              </a:pPr>
              <a:r>
                <a:rPr lang="en-US" sz="2094">
                  <a:solidFill>
                    <a:srgbClr val="FFFAF4"/>
                  </a:solidFill>
                  <a:latin typeface="Open Sans"/>
                </a:rPr>
                <a:t>The project aims to create a user-friendly platform where individuals can easily find and participate in ridesharing opportunities, improving connectivity and reducing transportation costs.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158433" y="7349713"/>
            <a:ext cx="7971135" cy="3985567"/>
          </a:xfrm>
          <a:custGeom>
            <a:avLst/>
            <a:gdLst/>
            <a:ahLst/>
            <a:cxnLst/>
            <a:rect r="r" b="b" t="t" l="l"/>
            <a:pathLst>
              <a:path h="3985567" w="7971135">
                <a:moveTo>
                  <a:pt x="0" y="0"/>
                </a:moveTo>
                <a:lnTo>
                  <a:pt x="7971134" y="0"/>
                </a:lnTo>
                <a:lnTo>
                  <a:pt x="7971134" y="3985568"/>
                </a:lnTo>
                <a:lnTo>
                  <a:pt x="0" y="39855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00100"/>
            <a:ext cx="7767839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1C402E"/>
                </a:solidFill>
                <a:latin typeface="Montserrat"/>
              </a:rPr>
              <a:t>TECH STACK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10793" y="962025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1C402E"/>
                </a:solidFill>
                <a:latin typeface="Open Sans"/>
              </a:rPr>
              <a:t>Back to Agenda</a:t>
            </a:r>
          </a:p>
        </p:txBody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028700" y="2718593"/>
          <a:ext cx="16230600" cy="4412427"/>
        </p:xfrm>
        <a:graphic>
          <a:graphicData uri="http://schemas.openxmlformats.org/drawingml/2006/table">
            <a:tbl>
              <a:tblPr/>
              <a:tblGrid>
                <a:gridCol w="3962352"/>
                <a:gridCol w="3962352"/>
                <a:gridCol w="3962352"/>
                <a:gridCol w="4343544"/>
              </a:tblGrid>
              <a:tr h="156648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AF4"/>
                          </a:solidFill>
                          <a:latin typeface="Montserrat Bold"/>
                        </a:rPr>
                        <a:t>Frontend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02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AF4"/>
                          </a:solidFill>
                          <a:latin typeface="Montserrat Bold"/>
                        </a:rPr>
                        <a:t>Backend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02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AF4"/>
                          </a:solidFill>
                          <a:latin typeface="Montserrat Bold"/>
                        </a:rPr>
                        <a:t>Database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02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FFAF4"/>
                          </a:solidFill>
                          <a:latin typeface="Montserrat Bold"/>
                        </a:rPr>
                        <a:t>API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C402E"/>
                    </a:solidFill>
                  </a:tcPr>
                </a:tc>
              </a:tr>
              <a:tr h="2845945"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>
                          <a:solidFill>
                            <a:srgbClr val="1C402E"/>
                          </a:solidFill>
                          <a:latin typeface="Open Sans"/>
                        </a:rPr>
                        <a:t>HTML</a:t>
                      </a:r>
                      <a:endParaRPr lang="en-US" sz="1100"/>
                    </a:p>
                    <a:p>
                      <a:pPr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C402E"/>
                          </a:solidFill>
                          <a:latin typeface="Open Sans"/>
                        </a:rPr>
                        <a:t>CSS</a:t>
                      </a:r>
                    </a:p>
                    <a:p>
                      <a:pPr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</a:pPr>
                      <a:r>
                        <a:rPr lang="en-US" sz="2000">
                          <a:solidFill>
                            <a:srgbClr val="1C402E"/>
                          </a:solidFill>
                          <a:latin typeface="Open Sans"/>
                        </a:rPr>
                        <a:t>Javescript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>
                          <a:solidFill>
                            <a:srgbClr val="1C402E"/>
                          </a:solidFill>
                          <a:latin typeface="Open Sans"/>
                        </a:rPr>
                        <a:t>Flask using Python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>
                          <a:solidFill>
                            <a:srgbClr val="1C402E"/>
                          </a:solidFill>
                          <a:latin typeface="Open Sans"/>
                        </a:rPr>
                        <a:t>SQL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 marL="431802" indent="-215901" lvl="1">
                        <a:lnSpc>
                          <a:spcPts val="2800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000">
                          <a:solidFill>
                            <a:srgbClr val="1C402E"/>
                          </a:solidFill>
                          <a:latin typeface="Open Sans"/>
                        </a:rPr>
                        <a:t>created an API that uses JSON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AF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09625"/>
            <a:ext cx="6910589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1C402E"/>
                </a:solidFill>
                <a:latin typeface="Montserrat"/>
              </a:rPr>
              <a:t>Website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2953465"/>
            <a:ext cx="8401260" cy="3999160"/>
            <a:chOff x="0" y="0"/>
            <a:chExt cx="11201680" cy="533221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66675"/>
              <a:ext cx="11201680" cy="554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110044"/>
              <a:ext cx="11201680" cy="554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535085"/>
              <a:ext cx="11201680" cy="554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322856"/>
              <a:ext cx="11201680" cy="554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777859"/>
              <a:ext cx="11201680" cy="5543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60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516667">
            <a:off x="9772888" y="4034296"/>
            <a:ext cx="9921661" cy="9849504"/>
          </a:xfrm>
          <a:custGeom>
            <a:avLst/>
            <a:gdLst/>
            <a:ahLst/>
            <a:cxnLst/>
            <a:rect r="r" b="b" t="t" l="l"/>
            <a:pathLst>
              <a:path h="9849504" w="9921661">
                <a:moveTo>
                  <a:pt x="0" y="0"/>
                </a:moveTo>
                <a:lnTo>
                  <a:pt x="9921661" y="0"/>
                </a:lnTo>
                <a:lnTo>
                  <a:pt x="9921661" y="9849503"/>
                </a:lnTo>
                <a:lnTo>
                  <a:pt x="0" y="9849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516667">
            <a:off x="15660597" y="-266330"/>
            <a:ext cx="9921661" cy="9849504"/>
          </a:xfrm>
          <a:custGeom>
            <a:avLst/>
            <a:gdLst/>
            <a:ahLst/>
            <a:cxnLst/>
            <a:rect r="r" b="b" t="t" l="l"/>
            <a:pathLst>
              <a:path h="9849504" w="9921661">
                <a:moveTo>
                  <a:pt x="0" y="0"/>
                </a:moveTo>
                <a:lnTo>
                  <a:pt x="9921662" y="0"/>
                </a:lnTo>
                <a:lnTo>
                  <a:pt x="9921662" y="9849504"/>
                </a:lnTo>
                <a:lnTo>
                  <a:pt x="0" y="98495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516667">
            <a:off x="3942072" y="8412122"/>
            <a:ext cx="9921661" cy="9849504"/>
          </a:xfrm>
          <a:custGeom>
            <a:avLst/>
            <a:gdLst/>
            <a:ahLst/>
            <a:cxnLst/>
            <a:rect r="r" b="b" t="t" l="l"/>
            <a:pathLst>
              <a:path h="9849504" w="9921661">
                <a:moveTo>
                  <a:pt x="0" y="0"/>
                </a:moveTo>
                <a:lnTo>
                  <a:pt x="9921662" y="0"/>
                </a:lnTo>
                <a:lnTo>
                  <a:pt x="9921662" y="9849503"/>
                </a:lnTo>
                <a:lnTo>
                  <a:pt x="0" y="9849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402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61993" y="1757168"/>
            <a:ext cx="5722742" cy="8529832"/>
          </a:xfrm>
          <a:custGeom>
            <a:avLst/>
            <a:gdLst/>
            <a:ahLst/>
            <a:cxnLst/>
            <a:rect r="r" b="b" t="t" l="l"/>
            <a:pathLst>
              <a:path h="8529832" w="5722742">
                <a:moveTo>
                  <a:pt x="0" y="0"/>
                </a:moveTo>
                <a:lnTo>
                  <a:pt x="5722742" y="0"/>
                </a:lnTo>
                <a:lnTo>
                  <a:pt x="5722742" y="8529832"/>
                </a:lnTo>
                <a:lnTo>
                  <a:pt x="0" y="8529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19150"/>
            <a:ext cx="8115300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FFAF4"/>
                </a:solidFill>
                <a:latin typeface="Montserrat"/>
              </a:rPr>
              <a:t>Target Audience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4563745"/>
            <a:ext cx="7811062" cy="2083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60"/>
              </a:lnSpc>
            </a:pPr>
            <a:r>
              <a:rPr lang="en-US" sz="3200">
                <a:solidFill>
                  <a:srgbClr val="FFFAF4"/>
                </a:solidFill>
                <a:latin typeface="Open Sans"/>
              </a:rPr>
              <a:t>Primarily university students and community members seeking economical, sustainable intercity travel options.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010793" y="962025"/>
            <a:ext cx="4248507" cy="441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510"/>
              </a:lnSpc>
            </a:pPr>
            <a:r>
              <a:rPr lang="en-US" sz="2700" u="sng">
                <a:solidFill>
                  <a:srgbClr val="FFFAF4"/>
                </a:solidFill>
                <a:latin typeface="Open Sans"/>
              </a:rPr>
              <a:t>Back to Agenda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09930" y="4317420"/>
            <a:ext cx="2803253" cy="1121301"/>
          </a:xfrm>
          <a:custGeom>
            <a:avLst/>
            <a:gdLst/>
            <a:ahLst/>
            <a:cxnLst/>
            <a:rect r="r" b="b" t="t" l="l"/>
            <a:pathLst>
              <a:path h="1121301" w="2803253">
                <a:moveTo>
                  <a:pt x="0" y="0"/>
                </a:moveTo>
                <a:lnTo>
                  <a:pt x="2803253" y="0"/>
                </a:lnTo>
                <a:lnTo>
                  <a:pt x="2803253" y="1121302"/>
                </a:lnTo>
                <a:lnTo>
                  <a:pt x="0" y="1121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19150"/>
            <a:ext cx="10295237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1C402E"/>
                </a:solidFill>
                <a:latin typeface="Montserrat"/>
              </a:rPr>
              <a:t>Limitations and Future Scope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07152" y="5744885"/>
            <a:ext cx="3936425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3720"/>
              </a:lnSpc>
              <a:spcBef>
                <a:spcPct val="0"/>
              </a:spcBef>
            </a:pPr>
            <a:r>
              <a:rPr lang="en-US" sz="3100">
                <a:solidFill>
                  <a:srgbClr val="1C402E"/>
                </a:solidFill>
                <a:latin typeface="Open Sans"/>
              </a:rPr>
              <a:t>Limitations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443615"/>
            <a:ext cx="3936425" cy="184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932"/>
              </a:lnSpc>
              <a:spcBef>
                <a:spcPct val="0"/>
              </a:spcBef>
            </a:pPr>
            <a:r>
              <a:rPr lang="en-US" sz="2094">
                <a:solidFill>
                  <a:srgbClr val="1C402E"/>
                </a:solidFill>
                <a:latin typeface="Open Sans"/>
              </a:rPr>
              <a:t>Current limitations include geographical restrictions to certain cities and the need for broader user adoption to maximize effectiveness.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62330" y="4420945"/>
            <a:ext cx="1295221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 u="none">
                <a:solidFill>
                  <a:srgbClr val="FFFAF4"/>
                </a:solidFill>
                <a:latin typeface="Montserrat"/>
              </a:rPr>
              <a:t>01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6899648" y="4317420"/>
            <a:ext cx="2803253" cy="1121301"/>
          </a:xfrm>
          <a:custGeom>
            <a:avLst/>
            <a:gdLst/>
            <a:ahLst/>
            <a:cxnLst/>
            <a:rect r="r" b="b" t="t" l="l"/>
            <a:pathLst>
              <a:path h="1121301" w="2803253">
                <a:moveTo>
                  <a:pt x="0" y="0"/>
                </a:moveTo>
                <a:lnTo>
                  <a:pt x="2803253" y="0"/>
                </a:lnTo>
                <a:lnTo>
                  <a:pt x="2803253" y="1121302"/>
                </a:lnTo>
                <a:lnTo>
                  <a:pt x="0" y="11213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131889" y="4420945"/>
            <a:ext cx="1527286" cy="1000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500" u="none">
                <a:solidFill>
                  <a:srgbClr val="FFFAF4"/>
                </a:solidFill>
                <a:latin typeface="Montserrat"/>
              </a:rPr>
              <a:t>02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6898259" y="5744885"/>
            <a:ext cx="3936425" cy="3093455"/>
            <a:chOff x="0" y="0"/>
            <a:chExt cx="5248566" cy="4124607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0"/>
              <a:ext cx="5248566" cy="6223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720"/>
                </a:lnSpc>
                <a:spcBef>
                  <a:spcPct val="0"/>
                </a:spcBef>
              </a:pPr>
              <a:r>
                <a:rPr lang="en-US" sz="3100">
                  <a:solidFill>
                    <a:srgbClr val="1C402E"/>
                  </a:solidFill>
                  <a:latin typeface="Open Sans"/>
                </a:rPr>
                <a:t>Future Scope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185640"/>
              <a:ext cx="5248566" cy="29389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932"/>
                </a:lnSpc>
                <a:spcBef>
                  <a:spcPct val="0"/>
                </a:spcBef>
              </a:pPr>
              <a:r>
                <a:rPr lang="en-US" sz="2094">
                  <a:solidFill>
                    <a:srgbClr val="1C402E"/>
                  </a:solidFill>
                  <a:latin typeface="Open Sans"/>
                </a:rPr>
                <a:t>Planned enhancements include expanding to more cities, integrating advanced route optimization algorithms, and developing a mobile application for easier access.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DAGDPyebTGg</dc:identifier>
  <dcterms:modified xsi:type="dcterms:W3CDTF">2011-08-01T06:04:30Z</dcterms:modified>
  <cp:revision>1</cp:revision>
  <dc:title>Orange Green Corporate Geometric Business Case Study and Report Business Presentation</dc:title>
</cp:coreProperties>
</file>

<file path=docProps/thumbnail.jpeg>
</file>